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4"/>
  </p:notesMasterIdLst>
  <p:sldIdLst>
    <p:sldId id="256" r:id="rId2"/>
    <p:sldId id="460" r:id="rId3"/>
    <p:sldId id="509" r:id="rId4"/>
    <p:sldId id="461" r:id="rId5"/>
    <p:sldId id="465" r:id="rId6"/>
    <p:sldId id="467" r:id="rId7"/>
    <p:sldId id="468" r:id="rId8"/>
    <p:sldId id="469" r:id="rId9"/>
    <p:sldId id="470" r:id="rId10"/>
    <p:sldId id="471" r:id="rId11"/>
    <p:sldId id="473" r:id="rId12"/>
    <p:sldId id="472" r:id="rId13"/>
    <p:sldId id="466" r:id="rId14"/>
    <p:sldId id="474" r:id="rId15"/>
    <p:sldId id="510" r:id="rId16"/>
    <p:sldId id="476" r:id="rId17"/>
    <p:sldId id="477" r:id="rId18"/>
    <p:sldId id="478" r:id="rId19"/>
    <p:sldId id="526" r:id="rId20"/>
    <p:sldId id="479" r:id="rId21"/>
    <p:sldId id="527" r:id="rId22"/>
    <p:sldId id="480" r:id="rId23"/>
    <p:sldId id="528" r:id="rId24"/>
    <p:sldId id="511" r:id="rId25"/>
    <p:sldId id="482" r:id="rId26"/>
    <p:sldId id="484" r:id="rId27"/>
    <p:sldId id="487" r:id="rId28"/>
    <p:sldId id="486" r:id="rId29"/>
    <p:sldId id="495" r:id="rId30"/>
    <p:sldId id="497" r:id="rId31"/>
    <p:sldId id="499" r:id="rId32"/>
    <p:sldId id="506" r:id="rId33"/>
    <p:sldId id="490" r:id="rId34"/>
    <p:sldId id="491" r:id="rId35"/>
    <p:sldId id="492" r:id="rId36"/>
    <p:sldId id="503" r:id="rId37"/>
    <p:sldId id="504" r:id="rId38"/>
    <p:sldId id="505" r:id="rId39"/>
    <p:sldId id="508" r:id="rId40"/>
    <p:sldId id="395" r:id="rId41"/>
    <p:sldId id="409" r:id="rId42"/>
    <p:sldId id="512" r:id="rId43"/>
    <p:sldId id="412" r:id="rId44"/>
    <p:sldId id="415" r:id="rId45"/>
    <p:sldId id="416" r:id="rId46"/>
    <p:sldId id="417" r:id="rId47"/>
    <p:sldId id="418" r:id="rId48"/>
    <p:sldId id="419" r:id="rId49"/>
    <p:sldId id="420" r:id="rId50"/>
    <p:sldId id="421" r:id="rId51"/>
    <p:sldId id="422" r:id="rId52"/>
    <p:sldId id="423" r:id="rId53"/>
    <p:sldId id="424" r:id="rId54"/>
    <p:sldId id="425" r:id="rId55"/>
    <p:sldId id="426" r:id="rId56"/>
    <p:sldId id="428" r:id="rId57"/>
    <p:sldId id="429" r:id="rId58"/>
    <p:sldId id="430" r:id="rId59"/>
    <p:sldId id="427" r:id="rId60"/>
    <p:sldId id="431" r:id="rId61"/>
    <p:sldId id="413" r:id="rId62"/>
    <p:sldId id="432" r:id="rId63"/>
    <p:sldId id="434" r:id="rId64"/>
    <p:sldId id="435" r:id="rId65"/>
    <p:sldId id="436" r:id="rId66"/>
    <p:sldId id="523" r:id="rId67"/>
    <p:sldId id="525" r:id="rId68"/>
    <p:sldId id="396" r:id="rId69"/>
    <p:sldId id="442" r:id="rId70"/>
    <p:sldId id="402" r:id="rId71"/>
    <p:sldId id="443" r:id="rId72"/>
    <p:sldId id="444" r:id="rId73"/>
    <p:sldId id="445" r:id="rId74"/>
    <p:sldId id="446" r:id="rId75"/>
    <p:sldId id="406" r:id="rId76"/>
    <p:sldId id="312" r:id="rId77"/>
    <p:sldId id="375" r:id="rId78"/>
    <p:sldId id="529" r:id="rId79"/>
    <p:sldId id="376" r:id="rId80"/>
    <p:sldId id="453" r:id="rId81"/>
    <p:sldId id="454" r:id="rId82"/>
    <p:sldId id="455" r:id="rId8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7373"/>
    <a:srgbClr val="828282"/>
    <a:srgbClr val="909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556" autoAdjust="0"/>
  </p:normalViewPr>
  <p:slideViewPr>
    <p:cSldViewPr>
      <p:cViewPr varScale="1">
        <p:scale>
          <a:sx n="100" d="100"/>
          <a:sy n="100" d="100"/>
        </p:scale>
        <p:origin x="-195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g>
</file>

<file path=ppt/media/image16.jp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C1C46-C4C5-4ECC-95A5-B59B587D07D8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CA457-A53B-44D8-9BFD-73A48F339F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056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6EB9D-EBED-46D0-94A7-88DE3EDA614D}" type="datetimeFigureOut">
              <a:rPr lang="en-US" smtClean="0"/>
              <a:pPr/>
              <a:t>8/22/2014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CE592-69BC-432D-8ECC-5529755BC8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4.jpe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3330" y="152400"/>
            <a:ext cx="7772400" cy="1066799"/>
          </a:xfrm>
        </p:spPr>
        <p:txBody>
          <a:bodyPr/>
          <a:lstStyle/>
          <a:p>
            <a:r>
              <a:rPr lang="en-US" b="1" dirty="0" smtClean="0"/>
              <a:t>Freedom and Responsibility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130" y="5638800"/>
            <a:ext cx="6400800" cy="76200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PH1102E/GEK1067, </a:t>
            </a:r>
            <a:r>
              <a:rPr lang="en-US" dirty="0" smtClean="0">
                <a:solidFill>
                  <a:schemeClr val="tx1"/>
                </a:solidFill>
              </a:rPr>
              <a:t>Lecture 2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 descr="dilbert.gif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261" y="1371600"/>
            <a:ext cx="9016539" cy="38742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8638149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51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4639477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51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9551391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51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4239212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402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617600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>
                        <a:alpha val="50000"/>
                      </a:srgbClr>
                    </a:solidFill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57200" y="4495800"/>
            <a:ext cx="82296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/>
              <a:t>Suggestion</a:t>
            </a:r>
            <a:r>
              <a:rPr lang="en-US" sz="2600" dirty="0" smtClean="0"/>
              <a:t>: the difference between the morally responsible agents and the other agents is that </a:t>
            </a:r>
            <a:r>
              <a:rPr lang="en-US" sz="2600" u="sng" dirty="0" smtClean="0"/>
              <a:t>only the morally responsible agents brought about the outcome of their own free will</a:t>
            </a:r>
            <a:r>
              <a:rPr lang="en-US" sz="2600" dirty="0" smtClean="0"/>
              <a:t>.</a:t>
            </a:r>
            <a:endParaRPr lang="en-US" sz="2600" u="sng" dirty="0"/>
          </a:p>
        </p:txBody>
      </p:sp>
    </p:spTree>
    <p:extLst>
      <p:ext uri="{BB962C8B-B14F-4D97-AF65-F5344CB8AC3E}">
        <p14:creationId xmlns:p14="http://schemas.microsoft.com/office/powerpoint/2010/main" val="287977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Free-will under attack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9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05" r="2641"/>
          <a:stretch/>
        </p:blipFill>
        <p:spPr>
          <a:xfrm flipH="1">
            <a:off x="838200" y="1548130"/>
            <a:ext cx="2194560" cy="2889250"/>
          </a:xfrm>
        </p:spPr>
      </p:pic>
      <p:sp>
        <p:nvSpPr>
          <p:cNvPr id="6" name="TextBox 5"/>
          <p:cNvSpPr txBox="1"/>
          <p:nvPr/>
        </p:nvSpPr>
        <p:spPr>
          <a:xfrm>
            <a:off x="838200" y="4440555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prstClr val="black"/>
                </a:solidFill>
              </a:rPr>
              <a:t>Galen </a:t>
            </a:r>
            <a:r>
              <a:rPr lang="en-US" dirty="0" err="1" smtClean="0">
                <a:solidFill>
                  <a:prstClr val="black"/>
                </a:solidFill>
              </a:rPr>
              <a:t>Strawson</a:t>
            </a:r>
            <a:r>
              <a:rPr lang="en-US" dirty="0" smtClean="0">
                <a:solidFill>
                  <a:prstClr val="black"/>
                </a:solidFill>
              </a:rPr>
              <a:t> (1952- )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01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05" r="2641"/>
          <a:stretch/>
        </p:blipFill>
        <p:spPr>
          <a:xfrm flipH="1">
            <a:off x="838200" y="1548130"/>
            <a:ext cx="2194560" cy="2889250"/>
          </a:xfrm>
        </p:spPr>
      </p:pic>
      <p:sp>
        <p:nvSpPr>
          <p:cNvPr id="6" name="TextBox 5"/>
          <p:cNvSpPr txBox="1"/>
          <p:nvPr/>
        </p:nvSpPr>
        <p:spPr>
          <a:xfrm>
            <a:off x="838200" y="4440555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prstClr val="black"/>
                </a:solidFill>
              </a:rPr>
              <a:t>Galen </a:t>
            </a:r>
            <a:r>
              <a:rPr lang="en-US" dirty="0" err="1" smtClean="0">
                <a:solidFill>
                  <a:prstClr val="black"/>
                </a:solidFill>
              </a:rPr>
              <a:t>Strawson</a:t>
            </a:r>
            <a:r>
              <a:rPr lang="en-US" dirty="0" smtClean="0">
                <a:solidFill>
                  <a:prstClr val="black"/>
                </a:solidFill>
              </a:rPr>
              <a:t> (1952- )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29000" y="1386870"/>
            <a:ext cx="52578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dirty="0"/>
              <a:t>You </a:t>
            </a:r>
            <a:r>
              <a:rPr lang="en-US" sz="2600" dirty="0" smtClean="0"/>
              <a:t>act </a:t>
            </a:r>
            <a:r>
              <a:rPr lang="en-US" sz="2600" u="sng" dirty="0" smtClean="0"/>
              <a:t>freely</a:t>
            </a:r>
            <a:r>
              <a:rPr lang="en-US" sz="2600" dirty="0" smtClean="0"/>
              <a:t> only </a:t>
            </a:r>
            <a:r>
              <a:rPr lang="en-US" sz="2600" dirty="0"/>
              <a:t>if your </a:t>
            </a:r>
            <a:r>
              <a:rPr lang="en-US" sz="2600" dirty="0" smtClean="0"/>
              <a:t>behavior is </a:t>
            </a:r>
            <a:r>
              <a:rPr lang="en-US" sz="2600" dirty="0"/>
              <a:t>not </a:t>
            </a:r>
            <a:r>
              <a:rPr lang="en-US" sz="2600" dirty="0" smtClean="0"/>
              <a:t>predetermined </a:t>
            </a:r>
            <a:r>
              <a:rPr lang="en-US" sz="2600" dirty="0"/>
              <a:t>by </a:t>
            </a:r>
            <a:r>
              <a:rPr lang="en-US" sz="2600" dirty="0" smtClean="0"/>
              <a:t>factors beyond </a:t>
            </a:r>
            <a:r>
              <a:rPr lang="en-US" sz="2600" dirty="0"/>
              <a:t>your control</a:t>
            </a:r>
            <a:r>
              <a:rPr lang="en-US" sz="2600" dirty="0" smtClean="0"/>
              <a:t>.</a:t>
            </a:r>
          </a:p>
          <a:p>
            <a:pPr>
              <a:spcAft>
                <a:spcPts val="1200"/>
              </a:spcAft>
            </a:pPr>
            <a:r>
              <a:rPr lang="en-US" sz="2600" dirty="0" smtClean="0"/>
              <a:t>But in </a:t>
            </a:r>
            <a:r>
              <a:rPr lang="en-US" sz="2600" u="sng" dirty="0" smtClean="0"/>
              <a:t>all</a:t>
            </a:r>
            <a:r>
              <a:rPr lang="en-US" sz="2600" dirty="0"/>
              <a:t> </a:t>
            </a:r>
            <a:r>
              <a:rPr lang="en-US" sz="2600" dirty="0" smtClean="0"/>
              <a:t>of these cases, the agents’ behavior is predetermined by factors beyond their control (genes, etc.).</a:t>
            </a:r>
            <a:endParaRPr lang="en-US" sz="2600" dirty="0"/>
          </a:p>
          <a:p>
            <a:r>
              <a:rPr lang="en-US" sz="2600" dirty="0" smtClean="0"/>
              <a:t>So in </a:t>
            </a:r>
            <a:r>
              <a:rPr lang="en-US" sz="2600" u="sng" dirty="0" smtClean="0"/>
              <a:t>none</a:t>
            </a:r>
            <a:r>
              <a:rPr lang="en-US" sz="2600" dirty="0" smtClean="0"/>
              <a:t> of the cases is the agent morally responsible for the outcome!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04251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bg1"/>
                </a:solidFill>
              </a:rPr>
              <a:t>Self &amp; Nature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Content Placeholder 4" descr="mynah5.bmp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648200" y="990600"/>
            <a:ext cx="3017309" cy="4525963"/>
          </a:xfrm>
        </p:spPr>
      </p:pic>
      <p:sp>
        <p:nvSpPr>
          <p:cNvPr id="6" name="TextBox 5"/>
          <p:cNvSpPr txBox="1"/>
          <p:nvPr/>
        </p:nvSpPr>
        <p:spPr>
          <a:xfrm rot="157658">
            <a:off x="5345152" y="3465443"/>
            <a:ext cx="1601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737373"/>
                </a:solidFill>
                <a:latin typeface="Candara" pitchFamily="34" charset="0"/>
              </a:rPr>
              <a:t>NTU</a:t>
            </a:r>
            <a:endParaRPr lang="en-US" sz="2800" dirty="0">
              <a:solidFill>
                <a:srgbClr val="737373"/>
              </a:solidFill>
              <a:latin typeface="Candara" pitchFamily="34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990600"/>
            <a:ext cx="3041447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720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 smtClean="0"/>
          </a:p>
          <a:p>
            <a:pPr marL="0" indent="0" algn="ctr">
              <a:buNone/>
            </a:pPr>
            <a:r>
              <a:rPr lang="en-US" sz="3600" dirty="0" smtClean="0"/>
              <a:t>The student’s decision to eat your fruit was an inevitable consequence of events over which the student never had any control (genes, early environment, </a:t>
            </a:r>
            <a:r>
              <a:rPr lang="en-US" sz="3600" dirty="0" err="1" smtClean="0"/>
              <a:t>etc</a:t>
            </a:r>
            <a:r>
              <a:rPr lang="en-US" sz="3600" dirty="0" smtClean="0"/>
              <a:t>).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08078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AutoNum type="romanUcPeriod"/>
            </a:pPr>
            <a:r>
              <a:rPr lang="en-US" dirty="0" smtClean="0"/>
              <a:t>Moral responsibility and freedom of will</a:t>
            </a:r>
          </a:p>
          <a:p>
            <a:pPr marL="571500" indent="-571500">
              <a:buAutoNum type="romanUcPeriod"/>
            </a:pPr>
            <a:r>
              <a:rPr lang="en-US" dirty="0" smtClean="0"/>
              <a:t>Free-will under attack</a:t>
            </a:r>
          </a:p>
          <a:p>
            <a:pPr marL="571500" indent="-571500">
              <a:buAutoNum type="romanUcPeriod"/>
            </a:pPr>
            <a:r>
              <a:rPr lang="en-US" dirty="0" smtClean="0"/>
              <a:t>Free-will defended…unsuccessfully</a:t>
            </a:r>
          </a:p>
          <a:p>
            <a:pPr marL="571500" indent="-571500">
              <a:buAutoNum type="romanUcPeriod"/>
            </a:pPr>
            <a:r>
              <a:rPr lang="en-US" dirty="0" smtClean="0"/>
              <a:t>Responsibility without </a:t>
            </a:r>
            <a:r>
              <a:rPr lang="en-US" dirty="0" smtClean="0"/>
              <a:t>freedom?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56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bg1"/>
                </a:solidFill>
              </a:rPr>
              <a:t>Self &amp; Nature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533525"/>
            <a:ext cx="2560637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524000"/>
            <a:ext cx="2530475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77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Treacherous Franz’s </a:t>
            </a:r>
            <a:r>
              <a:rPr lang="en-US" sz="3600" dirty="0"/>
              <a:t>decision to </a:t>
            </a:r>
            <a:r>
              <a:rPr lang="en-US" sz="3600" dirty="0" smtClean="0"/>
              <a:t>betray the Jewish family was </a:t>
            </a:r>
            <a:r>
              <a:rPr lang="en-US" sz="3600" dirty="0"/>
              <a:t>an inevitable consequence of events over which </a:t>
            </a:r>
            <a:r>
              <a:rPr lang="en-US" sz="3600" dirty="0" smtClean="0"/>
              <a:t>Franz never </a:t>
            </a:r>
            <a:r>
              <a:rPr lang="en-US" sz="3600" dirty="0"/>
              <a:t>had any </a:t>
            </a:r>
            <a:r>
              <a:rPr lang="en-US" sz="3600" dirty="0" smtClean="0"/>
              <a:t>control (genes, early environment, </a:t>
            </a:r>
            <a:r>
              <a:rPr lang="en-US" sz="3600" dirty="0" err="1" smtClean="0"/>
              <a:t>etc</a:t>
            </a:r>
            <a:r>
              <a:rPr lang="en-US" sz="3600" dirty="0" smtClean="0"/>
              <a:t>).</a:t>
            </a:r>
            <a:endParaRPr lang="en-US" sz="3600" dirty="0"/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43171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bg1"/>
                </a:solidFill>
              </a:rPr>
              <a:t>Self &amp; Nature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23" b="5876"/>
          <a:stretch/>
        </p:blipFill>
        <p:spPr bwMode="auto">
          <a:xfrm>
            <a:off x="2056931" y="3505200"/>
            <a:ext cx="5029200" cy="26270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9454" y="590550"/>
            <a:ext cx="2637146" cy="2762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6931" y="590549"/>
            <a:ext cx="2210550" cy="2762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94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My decision to save the little girl was an inevitable consequence of events over which I never had any control (genes, early environment, </a:t>
            </a:r>
            <a:r>
              <a:rPr lang="en-US" dirty="0" err="1" smtClean="0"/>
              <a:t>etc</a:t>
            </a:r>
            <a:r>
              <a:rPr lang="en-US" dirty="0" smtClean="0"/>
              <a:t>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77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Free-will defended… unsuccessfully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36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artr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81000" y="1143000"/>
            <a:ext cx="2790496" cy="4114800"/>
          </a:xfrm>
        </p:spPr>
      </p:pic>
      <p:sp>
        <p:nvSpPr>
          <p:cNvPr id="5" name="TextBox 4"/>
          <p:cNvSpPr txBox="1"/>
          <p:nvPr/>
        </p:nvSpPr>
        <p:spPr>
          <a:xfrm>
            <a:off x="762000" y="5410200"/>
            <a:ext cx="2052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Jean-Paul Sartre (1905-1980)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31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artr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81000" y="1143000"/>
            <a:ext cx="2790496" cy="4114800"/>
          </a:xfrm>
        </p:spPr>
      </p:pic>
      <p:sp>
        <p:nvSpPr>
          <p:cNvPr id="5" name="TextBox 4"/>
          <p:cNvSpPr txBox="1"/>
          <p:nvPr/>
        </p:nvSpPr>
        <p:spPr>
          <a:xfrm>
            <a:off x="762000" y="5410200"/>
            <a:ext cx="2052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Jean-Paul Sartre (1905-1980)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29000" y="1066800"/>
            <a:ext cx="525780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 smtClean="0"/>
              <a:t>What </a:t>
            </a:r>
            <a:r>
              <a:rPr lang="en-US" sz="2800" dirty="0" err="1" smtClean="0"/>
              <a:t>Strawson</a:t>
            </a:r>
            <a:r>
              <a:rPr lang="en-US" sz="2800" dirty="0" smtClean="0"/>
              <a:t> fails to recognize is that a human being, unlike a bird or the wind, has a capacity for </a:t>
            </a:r>
            <a:r>
              <a:rPr lang="en-US" sz="2800" u="sng" dirty="0" smtClean="0"/>
              <a:t>ultimate self-determination</a:t>
            </a:r>
            <a:r>
              <a:rPr lang="en-US" sz="2800" dirty="0" smtClean="0"/>
              <a:t>.</a:t>
            </a:r>
          </a:p>
          <a:p>
            <a:pPr>
              <a:spcAft>
                <a:spcPts val="1200"/>
              </a:spcAft>
            </a:pPr>
            <a:r>
              <a:rPr lang="en-US" sz="2800" dirty="0" smtClean="0">
                <a:solidFill>
                  <a:schemeClr val="bg1"/>
                </a:solidFill>
              </a:rPr>
              <a:t>I am not merely a product of the Big Bang and the laws of physics: when I form a good or bad intention, the formation of that intention in me is like a “Little Bang,” uncaused by anything that came before.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01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artre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81000" y="1143000"/>
            <a:ext cx="2790496" cy="4114800"/>
          </a:xfrm>
        </p:spPr>
      </p:pic>
      <p:sp>
        <p:nvSpPr>
          <p:cNvPr id="5" name="TextBox 4"/>
          <p:cNvSpPr txBox="1"/>
          <p:nvPr/>
        </p:nvSpPr>
        <p:spPr>
          <a:xfrm>
            <a:off x="762000" y="5410200"/>
            <a:ext cx="2052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Jean-Paul Sartre (1905-1980)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29000" y="1066800"/>
            <a:ext cx="525780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 smtClean="0"/>
              <a:t>What </a:t>
            </a:r>
            <a:r>
              <a:rPr lang="en-US" sz="2800" dirty="0" err="1" smtClean="0"/>
              <a:t>Strawson</a:t>
            </a:r>
            <a:r>
              <a:rPr lang="en-US" sz="2800" dirty="0" smtClean="0"/>
              <a:t> fails to recognize is that a human being, unlike a bird or the wind, has a capacity for </a:t>
            </a:r>
            <a:r>
              <a:rPr lang="en-US" sz="2800" u="sng" dirty="0" smtClean="0"/>
              <a:t>ultimate self-determination</a:t>
            </a:r>
            <a:r>
              <a:rPr lang="en-US" sz="2800" dirty="0" smtClean="0"/>
              <a:t>.</a:t>
            </a:r>
          </a:p>
          <a:p>
            <a:pPr>
              <a:spcAft>
                <a:spcPts val="1200"/>
              </a:spcAft>
            </a:pPr>
            <a:r>
              <a:rPr lang="en-US" sz="2800" dirty="0" smtClean="0"/>
              <a:t>My actions are not mere links in a chain extending back to the Big Bang. When I make a conscious decision to do something good or bad, that decision is </a:t>
            </a:r>
            <a:r>
              <a:rPr lang="en-US" sz="2800" dirty="0"/>
              <a:t>like a “Little Bang,” uncaused by anything that came before.</a:t>
            </a:r>
          </a:p>
        </p:txBody>
      </p:sp>
    </p:spTree>
    <p:extLst>
      <p:ext uri="{BB962C8B-B14F-4D97-AF65-F5344CB8AC3E}">
        <p14:creationId xmlns:p14="http://schemas.microsoft.com/office/powerpoint/2010/main" val="397659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gesture1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495800" y="1371600"/>
            <a:ext cx="3285849" cy="4525963"/>
          </a:xfrm>
        </p:spPr>
      </p:pic>
      <p:sp>
        <p:nvSpPr>
          <p:cNvPr id="10" name="Explosion 1 9"/>
          <p:cNvSpPr/>
          <p:nvPr/>
        </p:nvSpPr>
        <p:spPr>
          <a:xfrm>
            <a:off x="304800" y="1615857"/>
            <a:ext cx="4038600" cy="3505200"/>
          </a:xfrm>
          <a:prstGeom prst="irregularSeal1">
            <a:avLst/>
          </a:prstGeom>
          <a:noFill/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62000" y="2661890"/>
            <a:ext cx="29718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Uncaused “original-with-me” decision</a:t>
            </a:r>
            <a:endParaRPr lang="en-US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962400" y="3352800"/>
            <a:ext cx="1447800" cy="1588"/>
          </a:xfrm>
          <a:prstGeom prst="straightConnector1">
            <a:avLst/>
          </a:prstGeom>
          <a:ln w="107950" cap="rnd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81800" y="3276600"/>
            <a:ext cx="1905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Action for which I am morally responsible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95256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05" r="2641"/>
          <a:stretch/>
        </p:blipFill>
        <p:spPr>
          <a:xfrm flipH="1">
            <a:off x="838200" y="923260"/>
            <a:ext cx="2194560" cy="2889250"/>
          </a:xfrm>
        </p:spPr>
      </p:pic>
      <p:sp>
        <p:nvSpPr>
          <p:cNvPr id="4" name="TextBox 3"/>
          <p:cNvSpPr txBox="1"/>
          <p:nvPr/>
        </p:nvSpPr>
        <p:spPr>
          <a:xfrm>
            <a:off x="3429000" y="762000"/>
            <a:ext cx="52578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dirty="0" smtClean="0"/>
              <a:t>OK Sartre, let’s suppose you’re right. So when the student ate your fruit, his decision to do so was not just a result of his genes, upbringing, etc. Instead, the decision was an event that originated purely within the student, uncaused by any prior event.</a:t>
            </a:r>
          </a:p>
          <a:p>
            <a:pPr>
              <a:spcAft>
                <a:spcPts val="1200"/>
              </a:spcAft>
            </a:pPr>
            <a:r>
              <a:rPr lang="en-US" sz="2600" dirty="0" smtClean="0"/>
              <a:t>But if an event occurs without any cause, just out of the blue, then it is a </a:t>
            </a:r>
            <a:r>
              <a:rPr lang="en-US" sz="2600" u="sng" dirty="0" smtClean="0"/>
              <a:t>random</a:t>
            </a:r>
            <a:r>
              <a:rPr lang="en-US" sz="2600" dirty="0" smtClean="0"/>
              <a:t> event.</a:t>
            </a:r>
          </a:p>
        </p:txBody>
      </p:sp>
    </p:spTree>
    <p:extLst>
      <p:ext uri="{BB962C8B-B14F-4D97-AF65-F5344CB8AC3E}">
        <p14:creationId xmlns:p14="http://schemas.microsoft.com/office/powerpoint/2010/main" val="64117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Moral responsibility and freedom of will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00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29000" y="762000"/>
            <a:ext cx="5257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dirty="0" smtClean="0"/>
              <a:t>So what?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7" r="-347" b="10165"/>
          <a:stretch/>
        </p:blipFill>
        <p:spPr bwMode="auto">
          <a:xfrm>
            <a:off x="819149" y="914400"/>
            <a:ext cx="2209799" cy="2926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063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05" r="2641"/>
          <a:stretch/>
        </p:blipFill>
        <p:spPr>
          <a:xfrm flipH="1">
            <a:off x="838200" y="923260"/>
            <a:ext cx="2194560" cy="2889250"/>
          </a:xfrm>
        </p:spPr>
      </p:pic>
      <p:sp>
        <p:nvSpPr>
          <p:cNvPr id="4" name="TextBox 3"/>
          <p:cNvSpPr txBox="1"/>
          <p:nvPr/>
        </p:nvSpPr>
        <p:spPr>
          <a:xfrm>
            <a:off x="3429000" y="762000"/>
            <a:ext cx="52578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dirty="0" smtClean="0"/>
              <a:t>Well, a random event is an event over which no one has control (otherwise, the event wouldn’t be </a:t>
            </a:r>
            <a:r>
              <a:rPr lang="en-US" sz="2600" u="sng" dirty="0" smtClean="0"/>
              <a:t>random</a:t>
            </a:r>
            <a:r>
              <a:rPr lang="en-US" sz="2600" dirty="0" smtClean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04789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05" r="2641"/>
          <a:stretch/>
        </p:blipFill>
        <p:spPr>
          <a:xfrm flipH="1">
            <a:off x="838200" y="923260"/>
            <a:ext cx="2194560" cy="2889250"/>
          </a:xfrm>
        </p:spPr>
      </p:pic>
      <p:sp>
        <p:nvSpPr>
          <p:cNvPr id="4" name="TextBox 3"/>
          <p:cNvSpPr txBox="1"/>
          <p:nvPr/>
        </p:nvSpPr>
        <p:spPr>
          <a:xfrm>
            <a:off x="3429000" y="762000"/>
            <a:ext cx="52578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dirty="0" smtClean="0"/>
              <a:t>Well, a random event is an event over which no one has control (otherwise, the event wouldn’t be </a:t>
            </a:r>
            <a:r>
              <a:rPr lang="en-US" sz="2600" u="sng" dirty="0" smtClean="0"/>
              <a:t>random</a:t>
            </a:r>
            <a:r>
              <a:rPr lang="en-US" sz="2600" dirty="0" smtClean="0"/>
              <a:t>).</a:t>
            </a:r>
          </a:p>
          <a:p>
            <a:pPr>
              <a:spcAft>
                <a:spcPts val="1200"/>
              </a:spcAft>
            </a:pPr>
            <a:r>
              <a:rPr lang="en-US" sz="2600" dirty="0" smtClean="0"/>
              <a:t>So, if the student’s decision to eat your fruit was a random event, then the student had no more control over the decision than if the decision had occurred in him as a result of events that took place </a:t>
            </a:r>
            <a:r>
              <a:rPr lang="en-US" sz="2600" dirty="0" smtClean="0"/>
              <a:t>before he was born.</a:t>
            </a: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204130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gesture1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495800" y="1371600"/>
            <a:ext cx="3285849" cy="4525963"/>
          </a:xfrm>
        </p:spPr>
      </p:pic>
      <p:sp>
        <p:nvSpPr>
          <p:cNvPr id="10" name="Explosion 1 9"/>
          <p:cNvSpPr/>
          <p:nvPr/>
        </p:nvSpPr>
        <p:spPr>
          <a:xfrm>
            <a:off x="304800" y="1752600"/>
            <a:ext cx="3733800" cy="3352800"/>
          </a:xfrm>
          <a:prstGeom prst="irregularSeal1">
            <a:avLst/>
          </a:prstGeom>
          <a:noFill/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2877334"/>
            <a:ext cx="2362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Uncaused decision</a:t>
            </a:r>
            <a:endParaRPr lang="en-US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962400" y="3352800"/>
            <a:ext cx="1447800" cy="1588"/>
          </a:xfrm>
          <a:prstGeom prst="straightConnector1">
            <a:avLst/>
          </a:prstGeom>
          <a:ln w="107950" cap="rnd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23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gesture1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495800" y="1371600"/>
            <a:ext cx="3285849" cy="4525963"/>
          </a:xfrm>
        </p:spPr>
      </p:pic>
      <p:cxnSp>
        <p:nvCxnSpPr>
          <p:cNvPr id="13" name="Straight Arrow Connector 12"/>
          <p:cNvCxnSpPr/>
          <p:nvPr/>
        </p:nvCxnSpPr>
        <p:spPr>
          <a:xfrm>
            <a:off x="3962400" y="3352800"/>
            <a:ext cx="1447800" cy="1588"/>
          </a:xfrm>
          <a:prstGeom prst="straightConnector1">
            <a:avLst/>
          </a:prstGeom>
          <a:ln w="107950" cap="rnd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dic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2000" y="1905000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4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gesture1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495800" y="1371600"/>
            <a:ext cx="3285849" cy="4525963"/>
          </a:xfrm>
        </p:spPr>
      </p:pic>
      <p:cxnSp>
        <p:nvCxnSpPr>
          <p:cNvPr id="13" name="Straight Arrow Connector 12"/>
          <p:cNvCxnSpPr/>
          <p:nvPr/>
        </p:nvCxnSpPr>
        <p:spPr>
          <a:xfrm>
            <a:off x="3962400" y="3352800"/>
            <a:ext cx="1447800" cy="1588"/>
          </a:xfrm>
          <a:prstGeom prst="straightConnector1">
            <a:avLst/>
          </a:prstGeom>
          <a:ln w="107950" cap="rnd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477000" y="3276600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</a:t>
            </a:r>
            <a:r>
              <a:rPr lang="en-US" sz="2400" dirty="0" smtClean="0"/>
              <a:t>ehavior for which I am </a:t>
            </a:r>
            <a:r>
              <a:rPr lang="en-US" sz="2400" u="sng" dirty="0" smtClean="0"/>
              <a:t>not</a:t>
            </a:r>
            <a:r>
              <a:rPr lang="en-US" sz="2400" dirty="0" smtClean="0"/>
              <a:t> morally responsible</a:t>
            </a:r>
            <a:endParaRPr lang="en-US" sz="2400" dirty="0"/>
          </a:p>
        </p:txBody>
      </p:sp>
      <p:pic>
        <p:nvPicPr>
          <p:cNvPr id="8" name="Picture 7" descr="dic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2000" y="1905000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0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gesture1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495800" y="1371600"/>
            <a:ext cx="3285849" cy="4525963"/>
          </a:xfrm>
        </p:spPr>
      </p:pic>
      <p:cxnSp>
        <p:nvCxnSpPr>
          <p:cNvPr id="13" name="Straight Arrow Connector 12"/>
          <p:cNvCxnSpPr/>
          <p:nvPr/>
        </p:nvCxnSpPr>
        <p:spPr>
          <a:xfrm>
            <a:off x="3962400" y="3352800"/>
            <a:ext cx="1447800" cy="1588"/>
          </a:xfrm>
          <a:prstGeom prst="straightConnector1">
            <a:avLst/>
          </a:prstGeom>
          <a:ln w="107950" cap="rnd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477000" y="3276600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</a:t>
            </a:r>
            <a:r>
              <a:rPr lang="en-US" sz="2400" dirty="0" smtClean="0"/>
              <a:t>ehavior for which I am </a:t>
            </a:r>
            <a:r>
              <a:rPr lang="en-US" sz="2400" u="sng" dirty="0" smtClean="0"/>
              <a:t>not</a:t>
            </a:r>
            <a:r>
              <a:rPr lang="en-US" sz="2400" dirty="0" smtClean="0"/>
              <a:t> morally responsible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2"/>
          <a:stretch/>
        </p:blipFill>
        <p:spPr>
          <a:xfrm>
            <a:off x="152400" y="783432"/>
            <a:ext cx="1682808" cy="514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827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gesture1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495800" y="1371600"/>
            <a:ext cx="3285849" cy="4525963"/>
          </a:xfrm>
        </p:spPr>
      </p:pic>
      <p:cxnSp>
        <p:nvCxnSpPr>
          <p:cNvPr id="13" name="Straight Arrow Connector 12"/>
          <p:cNvCxnSpPr/>
          <p:nvPr/>
        </p:nvCxnSpPr>
        <p:spPr>
          <a:xfrm>
            <a:off x="3962400" y="3352800"/>
            <a:ext cx="1447800" cy="1588"/>
          </a:xfrm>
          <a:prstGeom prst="straightConnector1">
            <a:avLst/>
          </a:prstGeom>
          <a:ln w="107950" cap="rnd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477000" y="3276600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</a:t>
            </a:r>
            <a:r>
              <a:rPr lang="en-US" sz="2400" dirty="0" smtClean="0"/>
              <a:t>ehavior for which I am </a:t>
            </a:r>
            <a:r>
              <a:rPr lang="en-US" sz="2400" u="sng" dirty="0" smtClean="0"/>
              <a:t>not</a:t>
            </a:r>
            <a:r>
              <a:rPr lang="en-US" sz="2400" dirty="0" smtClean="0"/>
              <a:t> morally responsible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47" t="18530" r="17995" b="5057"/>
          <a:stretch/>
        </p:blipFill>
        <p:spPr>
          <a:xfrm>
            <a:off x="2062198" y="609600"/>
            <a:ext cx="2303655" cy="24476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2"/>
          <a:stretch/>
        </p:blipFill>
        <p:spPr>
          <a:xfrm>
            <a:off x="152400" y="783432"/>
            <a:ext cx="1682808" cy="514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053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gesture1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495800" y="1371600"/>
            <a:ext cx="3285849" cy="4525963"/>
          </a:xfrm>
        </p:spPr>
      </p:pic>
      <p:cxnSp>
        <p:nvCxnSpPr>
          <p:cNvPr id="13" name="Straight Arrow Connector 12"/>
          <p:cNvCxnSpPr/>
          <p:nvPr/>
        </p:nvCxnSpPr>
        <p:spPr>
          <a:xfrm>
            <a:off x="3962400" y="3352800"/>
            <a:ext cx="1447800" cy="1588"/>
          </a:xfrm>
          <a:prstGeom prst="straightConnector1">
            <a:avLst/>
          </a:prstGeom>
          <a:ln w="107950" cap="rnd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477000" y="3276600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</a:t>
            </a:r>
            <a:r>
              <a:rPr lang="en-US" sz="2400" dirty="0" smtClean="0"/>
              <a:t>ehavior for which I am </a:t>
            </a:r>
            <a:r>
              <a:rPr lang="en-US" sz="2400" u="sng" dirty="0" smtClean="0"/>
              <a:t>not</a:t>
            </a:r>
            <a:r>
              <a:rPr lang="en-US" sz="2400" dirty="0" smtClean="0"/>
              <a:t> morally responsible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47" t="18530" r="17995" b="5057"/>
          <a:stretch/>
        </p:blipFill>
        <p:spPr>
          <a:xfrm>
            <a:off x="2062198" y="609600"/>
            <a:ext cx="2303655" cy="24476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2"/>
          <a:stretch/>
        </p:blipFill>
        <p:spPr>
          <a:xfrm>
            <a:off x="152400" y="783432"/>
            <a:ext cx="1682808" cy="51419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8" r="3974"/>
          <a:stretch/>
        </p:blipFill>
        <p:spPr>
          <a:xfrm>
            <a:off x="2058950" y="3657600"/>
            <a:ext cx="2306903" cy="2324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75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05" r="2641"/>
          <a:stretch/>
        </p:blipFill>
        <p:spPr>
          <a:xfrm flipH="1">
            <a:off x="838200" y="923260"/>
            <a:ext cx="2194560" cy="2889250"/>
          </a:xfrm>
        </p:spPr>
      </p:pic>
      <p:sp>
        <p:nvSpPr>
          <p:cNvPr id="4" name="TextBox 3"/>
          <p:cNvSpPr txBox="1"/>
          <p:nvPr/>
        </p:nvSpPr>
        <p:spPr>
          <a:xfrm>
            <a:off x="3429000" y="762000"/>
            <a:ext cx="525780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dirty="0" smtClean="0">
                <a:solidFill>
                  <a:prstClr val="black"/>
                </a:solidFill>
              </a:rPr>
              <a:t>So, whether the student’s decision to eat your fruit was caused or uncaused, the student did not act of his own free will in eating your fruit.</a:t>
            </a:r>
          </a:p>
          <a:p>
            <a:pPr>
              <a:spcAft>
                <a:spcPts val="1200"/>
              </a:spcAft>
            </a:pPr>
            <a:r>
              <a:rPr lang="en-US" sz="2600" dirty="0" smtClean="0">
                <a:solidFill>
                  <a:prstClr val="black"/>
                </a:solidFill>
              </a:rPr>
              <a:t>So he does not </a:t>
            </a:r>
            <a:r>
              <a:rPr lang="en-US" sz="2600" u="sng" dirty="0" smtClean="0">
                <a:solidFill>
                  <a:prstClr val="black"/>
                </a:solidFill>
              </a:rPr>
              <a:t>deserve</a:t>
            </a:r>
            <a:r>
              <a:rPr lang="en-US" sz="2600" dirty="0" smtClean="0">
                <a:solidFill>
                  <a:prstClr val="black"/>
                </a:solidFill>
              </a:rPr>
              <a:t> to be blamed for eating your fruit.</a:t>
            </a:r>
          </a:p>
          <a:p>
            <a:pPr>
              <a:spcAft>
                <a:spcPts val="1200"/>
              </a:spcAft>
            </a:pPr>
            <a:r>
              <a:rPr lang="en-US" sz="2600" dirty="0" smtClean="0">
                <a:solidFill>
                  <a:prstClr val="black"/>
                </a:solidFill>
              </a:rPr>
              <a:t>And what goes for the student goes for everyone else: no one deserves to be praised or blamed for anything.</a:t>
            </a:r>
          </a:p>
          <a:p>
            <a:pPr>
              <a:spcAft>
                <a:spcPts val="1200"/>
              </a:spcAft>
            </a:pPr>
            <a:r>
              <a:rPr lang="en-US" sz="2600" i="1" dirty="0" smtClean="0">
                <a:solidFill>
                  <a:prstClr val="black"/>
                </a:solidFill>
              </a:rPr>
              <a:t>There is no such thing as moral responsibility.</a:t>
            </a:r>
          </a:p>
        </p:txBody>
      </p:sp>
    </p:spTree>
    <p:extLst>
      <p:ext uri="{BB962C8B-B14F-4D97-AF65-F5344CB8AC3E}">
        <p14:creationId xmlns:p14="http://schemas.microsoft.com/office/powerpoint/2010/main" val="71256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Moral Responsibility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To say that someone is </a:t>
            </a:r>
            <a:r>
              <a:rPr lang="en-US" u="sng" dirty="0" smtClean="0"/>
              <a:t>morally responsible</a:t>
            </a:r>
            <a:r>
              <a:rPr lang="en-US" dirty="0" smtClean="0"/>
              <a:t> for doing X is to say that he or she deserves praise or blame for doing X.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So when we talk about “moral responsibility,” we are just talking about </a:t>
            </a:r>
            <a:r>
              <a:rPr lang="en-US" u="sng" dirty="0" smtClean="0"/>
              <a:t>praiseworthy</a:t>
            </a:r>
            <a:r>
              <a:rPr lang="en-US" dirty="0" smtClean="0"/>
              <a:t> and </a:t>
            </a:r>
            <a:r>
              <a:rPr lang="en-US" u="sng" dirty="0" smtClean="0"/>
              <a:t>blameworthy</a:t>
            </a:r>
            <a:r>
              <a:rPr lang="en-US" dirty="0" smtClean="0"/>
              <a:t> behavior.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(Note that most behavior is neither blameworthy nor praiseworthy: brushing your teeth, tying your shoelaces, riding the bus, etc.)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127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274320"/>
            <a:r>
              <a:rPr lang="en-US" dirty="0" smtClean="0"/>
              <a:t>Responsibility without freedom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Hume.bmp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rcRect l="13353" t="3491" r="13353" b="26665"/>
          <a:stretch>
            <a:fillRect/>
          </a:stretch>
        </p:blipFill>
        <p:spPr>
          <a:xfrm>
            <a:off x="0" y="914400"/>
            <a:ext cx="3581400" cy="4272586"/>
          </a:xfrm>
        </p:spPr>
      </p:pic>
      <p:sp>
        <p:nvSpPr>
          <p:cNvPr id="8" name="TextBox 7"/>
          <p:cNvSpPr txBox="1"/>
          <p:nvPr/>
        </p:nvSpPr>
        <p:spPr>
          <a:xfrm>
            <a:off x="19050" y="5257800"/>
            <a:ext cx="3486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David Hume (1711-1776)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Hume.bmp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rcRect l="13353" t="3491" r="13353" b="26665"/>
          <a:stretch>
            <a:fillRect/>
          </a:stretch>
        </p:blipFill>
        <p:spPr>
          <a:xfrm>
            <a:off x="0" y="914400"/>
            <a:ext cx="3581400" cy="4272586"/>
          </a:xfrm>
        </p:spPr>
      </p:pic>
      <p:sp>
        <p:nvSpPr>
          <p:cNvPr id="8" name="TextBox 7"/>
          <p:cNvSpPr txBox="1"/>
          <p:nvPr/>
        </p:nvSpPr>
        <p:spPr>
          <a:xfrm>
            <a:off x="19050" y="5257800"/>
            <a:ext cx="3486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David Hume (1711-1776)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3886200" y="838200"/>
            <a:ext cx="4876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An agent is morally responsible (blameworthy or praiseworthy) for doing some harm or </a:t>
            </a:r>
            <a:r>
              <a:rPr lang="en-US" sz="2800" smtClean="0"/>
              <a:t>good </a:t>
            </a:r>
            <a:r>
              <a:rPr lang="en-US" sz="2800" smtClean="0"/>
              <a:t>so long as </a:t>
            </a:r>
            <a:r>
              <a:rPr lang="en-US" sz="2800" dirty="0" smtClean="0"/>
              <a:t>the agent causes the harm or benefit </a:t>
            </a:r>
            <a:r>
              <a:rPr lang="en-US" sz="2800" u="sng" dirty="0" smtClean="0"/>
              <a:t>intentionally</a:t>
            </a:r>
            <a:r>
              <a:rPr lang="en-US" sz="2800" dirty="0" smtClean="0"/>
              <a:t>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4471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6212340"/>
              </p:ext>
            </p:extLst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dirty="0" smtClean="0"/>
                    </a:p>
                    <a:p>
                      <a:pPr algn="ctr"/>
                      <a:r>
                        <a:rPr lang="en-US" sz="2400" b="1" dirty="0" smtClean="0"/>
                        <a:t>Agent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317399"/>
              </p:ext>
            </p:extLst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dirty="0" smtClean="0"/>
                    </a:p>
                    <a:p>
                      <a:pPr algn="ctr"/>
                      <a:r>
                        <a:rPr lang="en-US" sz="2400" b="1" dirty="0" smtClean="0"/>
                        <a:t>Agent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0770473"/>
              </p:ext>
            </p:extLst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dirty="0" smtClean="0"/>
                    </a:p>
                    <a:p>
                      <a:pPr algn="ctr"/>
                      <a:r>
                        <a:rPr lang="en-US" sz="2400" b="1" dirty="0" smtClean="0"/>
                        <a:t>Agent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Heroic Swimmer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4272631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961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1049995"/>
              </p:ext>
            </p:extLst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dirty="0" smtClean="0"/>
                    </a:p>
                    <a:p>
                      <a:pPr algn="ctr"/>
                      <a:r>
                        <a:rPr lang="en-US" sz="2400" b="1" dirty="0" smtClean="0"/>
                        <a:t>Agent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3576699"/>
              </p:ext>
            </p:extLst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dirty="0" smtClean="0"/>
                    </a:p>
                    <a:p>
                      <a:pPr algn="ctr"/>
                      <a:r>
                        <a:rPr lang="en-US" sz="2400" b="1" dirty="0" smtClean="0"/>
                        <a:t>Agent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Yes?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ynah5.bmp"/>
          <p:cNvPicPr>
            <a:picLocks noChangeAspect="1"/>
          </p:cNvPicPr>
          <p:nvPr/>
        </p:nvPicPr>
        <p:blipFill>
          <a:blip r:embed="rId2" cstate="print"/>
          <a:srcRect l="12000" r="12000"/>
          <a:stretch>
            <a:fillRect/>
          </a:stretch>
        </p:blipFill>
        <p:spPr>
          <a:xfrm>
            <a:off x="381000" y="685800"/>
            <a:ext cx="2767478" cy="411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ynah5.bmp"/>
          <p:cNvPicPr>
            <a:picLocks noChangeAspect="1"/>
          </p:cNvPicPr>
          <p:nvPr/>
        </p:nvPicPr>
        <p:blipFill>
          <a:blip r:embed="rId2" cstate="print"/>
          <a:srcRect l="12000" r="12000"/>
          <a:stretch>
            <a:fillRect/>
          </a:stretch>
        </p:blipFill>
        <p:spPr>
          <a:xfrm>
            <a:off x="381000" y="685800"/>
            <a:ext cx="2767478" cy="4114800"/>
          </a:xfrm>
          <a:prstGeom prst="rect">
            <a:avLst/>
          </a:prstGeom>
        </p:spPr>
      </p:pic>
      <p:pic>
        <p:nvPicPr>
          <p:cNvPr id="6" name="Picture 5" descr="shark attack.jpeg"/>
          <p:cNvPicPr>
            <a:picLocks noChangeAspect="1"/>
          </p:cNvPicPr>
          <p:nvPr/>
        </p:nvPicPr>
        <p:blipFill>
          <a:blip r:embed="rId3" cstate="print"/>
          <a:srcRect t="2985" b="17910"/>
          <a:stretch>
            <a:fillRect/>
          </a:stretch>
        </p:blipFill>
        <p:spPr>
          <a:xfrm>
            <a:off x="3962400" y="304800"/>
            <a:ext cx="3895981" cy="30365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remora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b="11771"/>
          <a:stretch>
            <a:fillRect/>
          </a:stretch>
        </p:blipFill>
        <p:spPr>
          <a:xfrm>
            <a:off x="3482233" y="3581400"/>
            <a:ext cx="5184590" cy="3052296"/>
          </a:xfrm>
        </p:spPr>
      </p:pic>
      <p:pic>
        <p:nvPicPr>
          <p:cNvPr id="5" name="Content Placeholder 4" descr="mynah5.bmp"/>
          <p:cNvPicPr>
            <a:picLocks noChangeAspect="1"/>
          </p:cNvPicPr>
          <p:nvPr/>
        </p:nvPicPr>
        <p:blipFill>
          <a:blip r:embed="rId3" cstate="print"/>
          <a:srcRect l="12000" r="12000"/>
          <a:stretch>
            <a:fillRect/>
          </a:stretch>
        </p:blipFill>
        <p:spPr>
          <a:xfrm>
            <a:off x="381000" y="685800"/>
            <a:ext cx="2767478" cy="4114800"/>
          </a:xfrm>
          <a:prstGeom prst="rect">
            <a:avLst/>
          </a:prstGeom>
        </p:spPr>
      </p:pic>
      <p:pic>
        <p:nvPicPr>
          <p:cNvPr id="6" name="Picture 5" descr="shark attack.jpeg"/>
          <p:cNvPicPr>
            <a:picLocks noChangeAspect="1"/>
          </p:cNvPicPr>
          <p:nvPr/>
        </p:nvPicPr>
        <p:blipFill>
          <a:blip r:embed="rId4" cstate="print"/>
          <a:srcRect t="2985" b="17910"/>
          <a:stretch>
            <a:fillRect/>
          </a:stretch>
        </p:blipFill>
        <p:spPr>
          <a:xfrm>
            <a:off x="3962400" y="304800"/>
            <a:ext cx="3895981" cy="30365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Yes?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9991700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51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Maybe not!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Maybe not!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urnside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609600" y="990600"/>
            <a:ext cx="4098646" cy="4133088"/>
          </a:xfrm>
        </p:spPr>
      </p:pic>
      <p:sp>
        <p:nvSpPr>
          <p:cNvPr id="5" name="TextBox 4"/>
          <p:cNvSpPr txBox="1"/>
          <p:nvPr/>
        </p:nvSpPr>
        <p:spPr>
          <a:xfrm>
            <a:off x="609600" y="5257800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R.L. Burnside (1926-2005)</a:t>
            </a:r>
            <a:endParaRPr 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urnside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609600" y="990600"/>
            <a:ext cx="4098646" cy="4133088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648200" y="838200"/>
            <a:ext cx="4038600" cy="4525963"/>
          </a:xfrm>
        </p:spPr>
        <p:txBody>
          <a:bodyPr/>
          <a:lstStyle/>
          <a:p>
            <a:pPr indent="0">
              <a:buNone/>
            </a:pPr>
            <a:r>
              <a:rPr lang="en-US" smtClean="0"/>
              <a:t>“I didn't mean to kill nobody. I just meant to shoot the sonofabitch in the head. Him dying was between him and the Lord.”</a:t>
            </a:r>
          </a:p>
          <a:p>
            <a:pPr indent="0">
              <a:buNone/>
            </a:pPr>
            <a:endParaRPr lang="en-US" smtClean="0"/>
          </a:p>
          <a:p>
            <a:pPr indent="0">
              <a:buNone/>
            </a:pP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9600" y="5257800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R.L. Burnside (1926-2005)</a:t>
            </a:r>
            <a:endParaRPr 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smtClean="0"/>
                    </a:p>
                    <a:p>
                      <a:pPr algn="ctr"/>
                      <a:r>
                        <a:rPr lang="en-US" sz="2400" b="1" smtClean="0"/>
                        <a:t>Agent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Thieving Student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Maybe not!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Yes</a:t>
                      </a:r>
                      <a:endParaRPr lang="en-US" sz="24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364163"/>
          </a:xfrm>
        </p:spPr>
        <p:txBody>
          <a:bodyPr>
            <a:normAutofit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 dirty="0" smtClean="0"/>
              <a:t>Hume’s claim is that intentionally </a:t>
            </a:r>
            <a:r>
              <a:rPr lang="en-US" dirty="0" smtClean="0"/>
              <a:t>doing some good or harm is </a:t>
            </a:r>
            <a:r>
              <a:rPr lang="en-US" u="sng" dirty="0" smtClean="0"/>
              <a:t>sufficient</a:t>
            </a:r>
            <a:r>
              <a:rPr lang="en-US" dirty="0" smtClean="0"/>
              <a:t> for </a:t>
            </a:r>
            <a:r>
              <a:rPr lang="en-US" dirty="0" smtClean="0"/>
              <a:t>moral responsibility</a:t>
            </a:r>
            <a:r>
              <a:rPr lang="en-US" dirty="0" smtClean="0"/>
              <a:t>.</a:t>
            </a:r>
          </a:p>
          <a:p>
            <a:pPr marL="0" indent="0">
              <a:spcAft>
                <a:spcPts val="1800"/>
              </a:spcAft>
              <a:buNone/>
            </a:pPr>
            <a:r>
              <a:rPr lang="en-US" dirty="0" smtClean="0"/>
              <a:t>Hume is not claiming that intentionally doing some good or harm is </a:t>
            </a:r>
            <a:r>
              <a:rPr lang="en-US" u="sng" dirty="0" smtClean="0"/>
              <a:t>necessary</a:t>
            </a:r>
            <a:r>
              <a:rPr lang="en-US" dirty="0" smtClean="0"/>
              <a:t> for moral responsibility.</a:t>
            </a:r>
          </a:p>
          <a:p>
            <a:pPr marL="0" indent="0">
              <a:spcAft>
                <a:spcPts val="1800"/>
              </a:spcAft>
              <a:buNone/>
            </a:pPr>
            <a:r>
              <a:rPr lang="en-US" dirty="0" smtClean="0"/>
              <a:t>He’s just saying that IF you </a:t>
            </a:r>
            <a:r>
              <a:rPr lang="en-US" dirty="0"/>
              <a:t>have a case of intentional benefit or harm, </a:t>
            </a:r>
            <a:r>
              <a:rPr lang="en-US" dirty="0" smtClean="0"/>
              <a:t>THEN that is a </a:t>
            </a:r>
            <a:r>
              <a:rPr lang="en-US" dirty="0"/>
              <a:t>case of moral responsibility.</a:t>
            </a:r>
          </a:p>
          <a:p>
            <a:pPr marL="0" indent="0">
              <a:spcAft>
                <a:spcPts val="1800"/>
              </a:spcAft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6574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1692663"/>
              </p:ext>
            </p:extLst>
          </p:nvPr>
        </p:nvGraphicFramePr>
        <p:xfrm>
          <a:off x="457200" y="563880"/>
          <a:ext cx="8229600" cy="566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90800"/>
                <a:gridCol w="2819400"/>
                <a:gridCol w="2819400"/>
              </a:tblGrid>
              <a:tr h="1188720">
                <a:tc>
                  <a:txBody>
                    <a:bodyPr/>
                    <a:lstStyle/>
                    <a:p>
                      <a:pPr algn="ctr"/>
                      <a:endParaRPr lang="en-US" sz="2400" b="1" dirty="0" smtClean="0"/>
                    </a:p>
                    <a:p>
                      <a:pPr algn="ctr"/>
                      <a:r>
                        <a:rPr lang="en-US" sz="2400" b="1" dirty="0" smtClean="0"/>
                        <a:t>Agent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Intended</a:t>
                      </a:r>
                      <a:r>
                        <a:rPr lang="en-US" sz="2400" b="1" baseline="0" smtClean="0"/>
                        <a:t> the harmful or beneficial outcome?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Morally</a:t>
                      </a:r>
                      <a:r>
                        <a:rPr lang="en-US" sz="2400" b="1" baseline="0" smtClean="0"/>
                        <a:t> responsible for the harmful or beneficial outcome?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Treacherous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Yes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Yes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Sweaty Franz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Heroic Swimmer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Yes</a:t>
                      </a:r>
                      <a:endParaRPr lang="en-US" sz="24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smtClean="0"/>
                        <a:t>Yes</a:t>
                      </a:r>
                      <a:endParaRPr lang="en-US" sz="2400" b="1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Ball Bumper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Fish Tosser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Hungry Bird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smtClean="0"/>
                        <a:t>No</a:t>
                      </a:r>
                      <a:endParaRPr lang="en-US" sz="240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Thieving Student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873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rawson4.JPG"/>
          <p:cNvPicPr>
            <a:picLocks noChangeAspect="1"/>
          </p:cNvPicPr>
          <p:nvPr/>
        </p:nvPicPr>
        <p:blipFill>
          <a:blip r:embed="rId2" cstate="print"/>
          <a:srcRect l="5486" r="7314"/>
          <a:stretch>
            <a:fillRect/>
          </a:stretch>
        </p:blipFill>
        <p:spPr>
          <a:xfrm>
            <a:off x="932427" y="1143000"/>
            <a:ext cx="2732628" cy="3581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4400" y="4876800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 </a:t>
            </a:r>
            <a:r>
              <a:rPr lang="en-US" sz="2000" dirty="0" smtClean="0"/>
              <a:t>Richard Taylor (1919-2003)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rawson4.JPG"/>
          <p:cNvPicPr>
            <a:picLocks noChangeAspect="1"/>
          </p:cNvPicPr>
          <p:nvPr/>
        </p:nvPicPr>
        <p:blipFill>
          <a:blip r:embed="rId2" cstate="print"/>
          <a:srcRect l="5486" r="7314"/>
          <a:stretch>
            <a:fillRect/>
          </a:stretch>
        </p:blipFill>
        <p:spPr>
          <a:xfrm>
            <a:off x="932427" y="1143000"/>
            <a:ext cx="2732628" cy="3581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4400" y="4876800"/>
            <a:ext cx="274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 </a:t>
            </a:r>
            <a:r>
              <a:rPr lang="en-US" sz="2000" dirty="0" smtClean="0"/>
              <a:t>Richard Taylor (1919-2003)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4038600" y="990600"/>
            <a:ext cx="419100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Just because you bring about some harm intentionally doesn’t mean that you are morally responsible for causing that harm.</a:t>
            </a:r>
          </a:p>
          <a:p>
            <a:endParaRPr lang="en-US" sz="2600" dirty="0" smtClean="0"/>
          </a:p>
          <a:p>
            <a:r>
              <a:rPr lang="en-US" sz="2600" dirty="0" smtClean="0"/>
              <a:t>You are morally responsible </a:t>
            </a:r>
            <a:r>
              <a:rPr lang="en-US" sz="2600" i="1" dirty="0" smtClean="0"/>
              <a:t>only if your action was not pre-determined by forces or factors that were beyond your control.</a:t>
            </a:r>
            <a:endParaRPr lang="en-US" sz="260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1175980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51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mps.bmp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b="1920"/>
          <a:stretch>
            <a:fillRect/>
          </a:stretch>
        </p:blipFill>
        <p:spPr>
          <a:xfrm>
            <a:off x="381000" y="304799"/>
            <a:ext cx="2514600" cy="2596127"/>
          </a:xfrm>
        </p:spPr>
      </p:pic>
      <p:sp>
        <p:nvSpPr>
          <p:cNvPr id="12" name="TextBox 11"/>
          <p:cNvSpPr txBox="1"/>
          <p:nvPr/>
        </p:nvSpPr>
        <p:spPr>
          <a:xfrm>
            <a:off x="381000" y="2971800"/>
            <a:ext cx="251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Mr. Smith</a:t>
            </a:r>
            <a:endParaRPr 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mps.bmp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b="1920"/>
          <a:stretch>
            <a:fillRect/>
          </a:stretch>
        </p:blipFill>
        <p:spPr>
          <a:xfrm>
            <a:off x="381000" y="304799"/>
            <a:ext cx="2514600" cy="2596127"/>
          </a:xfrm>
        </p:spPr>
      </p:pic>
      <p:pic>
        <p:nvPicPr>
          <p:cNvPr id="9" name="Picture 8" descr="frink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52800" y="304800"/>
            <a:ext cx="2133600" cy="572839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81000" y="2971800"/>
            <a:ext cx="251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Mr. Smith</a:t>
            </a:r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3352800" y="6096000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Dr. Frink</a:t>
            </a:r>
            <a:endParaRPr 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mps.bmp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b="1920"/>
          <a:stretch>
            <a:fillRect/>
          </a:stretch>
        </p:blipFill>
        <p:spPr>
          <a:xfrm>
            <a:off x="381000" y="304799"/>
            <a:ext cx="2514600" cy="2596127"/>
          </a:xfrm>
        </p:spPr>
      </p:pic>
      <p:pic>
        <p:nvPicPr>
          <p:cNvPr id="9" name="Picture 8" descr="frink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52800" y="304800"/>
            <a:ext cx="2133600" cy="5728394"/>
          </a:xfrm>
          <a:prstGeom prst="rect">
            <a:avLst/>
          </a:prstGeom>
        </p:spPr>
      </p:pic>
      <p:pic>
        <p:nvPicPr>
          <p:cNvPr id="10" name="Picture 9" descr="brain1.bmp"/>
          <p:cNvPicPr>
            <a:picLocks noChangeAspect="1"/>
          </p:cNvPicPr>
          <p:nvPr/>
        </p:nvPicPr>
        <p:blipFill>
          <a:blip r:embed="rId4" cstate="print"/>
          <a:srcRect l="12800" r="15616" b="31475"/>
          <a:stretch>
            <a:fillRect/>
          </a:stretch>
        </p:blipFill>
        <p:spPr>
          <a:xfrm>
            <a:off x="5867400" y="304800"/>
            <a:ext cx="2691408" cy="2514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81000" y="2971800"/>
            <a:ext cx="251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Mr. Smith</a:t>
            </a:r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3352800" y="6096000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Dr. Frink</a:t>
            </a:r>
            <a:endParaRPr lang="en-US" sz="2800"/>
          </a:p>
        </p:txBody>
      </p:sp>
      <p:sp>
        <p:nvSpPr>
          <p:cNvPr id="14" name="TextBox 13"/>
          <p:cNvSpPr txBox="1"/>
          <p:nvPr/>
        </p:nvSpPr>
        <p:spPr>
          <a:xfrm>
            <a:off x="5867400" y="28956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Smith’s Brain</a:t>
            </a:r>
            <a:endParaRPr 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mps.bmp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b="1920"/>
          <a:stretch>
            <a:fillRect/>
          </a:stretch>
        </p:blipFill>
        <p:spPr>
          <a:xfrm>
            <a:off x="381000" y="304799"/>
            <a:ext cx="2514600" cy="2596127"/>
          </a:xfrm>
        </p:spPr>
      </p:pic>
      <p:pic>
        <p:nvPicPr>
          <p:cNvPr id="9" name="Picture 8" descr="frink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52800" y="304800"/>
            <a:ext cx="2133600" cy="5728394"/>
          </a:xfrm>
          <a:prstGeom prst="rect">
            <a:avLst/>
          </a:prstGeom>
        </p:spPr>
      </p:pic>
      <p:pic>
        <p:nvPicPr>
          <p:cNvPr id="10" name="Picture 9" descr="brain1.bmp"/>
          <p:cNvPicPr>
            <a:picLocks noChangeAspect="1"/>
          </p:cNvPicPr>
          <p:nvPr/>
        </p:nvPicPr>
        <p:blipFill>
          <a:blip r:embed="rId4" cstate="print"/>
          <a:srcRect l="12800" r="15616" b="31475"/>
          <a:stretch>
            <a:fillRect/>
          </a:stretch>
        </p:blipFill>
        <p:spPr>
          <a:xfrm>
            <a:off x="5867400" y="304800"/>
            <a:ext cx="2691408" cy="2514600"/>
          </a:xfrm>
          <a:prstGeom prst="rect">
            <a:avLst/>
          </a:prstGeom>
        </p:spPr>
      </p:pic>
      <p:pic>
        <p:nvPicPr>
          <p:cNvPr id="11" name="Picture 10" descr="stab.bmp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791200" y="3657600"/>
            <a:ext cx="2827064" cy="251459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81000" y="2971800"/>
            <a:ext cx="251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Mr. Smith</a:t>
            </a:r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3352800" y="6096000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Dr. Frink</a:t>
            </a:r>
            <a:endParaRPr lang="en-US" sz="2800"/>
          </a:p>
        </p:txBody>
      </p:sp>
      <p:sp>
        <p:nvSpPr>
          <p:cNvPr id="14" name="TextBox 13"/>
          <p:cNvSpPr txBox="1"/>
          <p:nvPr/>
        </p:nvSpPr>
        <p:spPr>
          <a:xfrm>
            <a:off x="5867400" y="28956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Smith’s Brain</a:t>
            </a:r>
            <a:endParaRPr lang="en-US" sz="2800"/>
          </a:p>
        </p:txBody>
      </p:sp>
      <p:sp>
        <p:nvSpPr>
          <p:cNvPr id="15" name="TextBox 14"/>
          <p:cNvSpPr txBox="1"/>
          <p:nvPr/>
        </p:nvSpPr>
        <p:spPr>
          <a:xfrm>
            <a:off x="5867400" y="609600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Murder!</a:t>
            </a:r>
            <a:endParaRPr 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mps.bmp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b="1920"/>
          <a:stretch>
            <a:fillRect/>
          </a:stretch>
        </p:blipFill>
        <p:spPr>
          <a:xfrm>
            <a:off x="381000" y="304799"/>
            <a:ext cx="2514600" cy="2596127"/>
          </a:xfrm>
        </p:spPr>
      </p:pic>
      <p:pic>
        <p:nvPicPr>
          <p:cNvPr id="9" name="Picture 8" descr="frink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52800" y="304800"/>
            <a:ext cx="2133600" cy="5728394"/>
          </a:xfrm>
          <a:prstGeom prst="rect">
            <a:avLst/>
          </a:prstGeom>
        </p:spPr>
      </p:pic>
      <p:pic>
        <p:nvPicPr>
          <p:cNvPr id="10" name="Picture 9" descr="brain1.bmp"/>
          <p:cNvPicPr>
            <a:picLocks noChangeAspect="1"/>
          </p:cNvPicPr>
          <p:nvPr/>
        </p:nvPicPr>
        <p:blipFill>
          <a:blip r:embed="rId4" cstate="print"/>
          <a:srcRect l="12800" r="15616" b="31475"/>
          <a:stretch>
            <a:fillRect/>
          </a:stretch>
        </p:blipFill>
        <p:spPr>
          <a:xfrm>
            <a:off x="5867400" y="304800"/>
            <a:ext cx="2691408" cy="2514600"/>
          </a:xfrm>
          <a:prstGeom prst="rect">
            <a:avLst/>
          </a:prstGeom>
        </p:spPr>
      </p:pic>
      <p:pic>
        <p:nvPicPr>
          <p:cNvPr id="11" name="Picture 10" descr="stab.bmp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791200" y="3657600"/>
            <a:ext cx="2827064" cy="251459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81000" y="2971800"/>
            <a:ext cx="251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Mr. Smith</a:t>
            </a:r>
            <a:endParaRPr lang="en-US" sz="2800"/>
          </a:p>
        </p:txBody>
      </p:sp>
      <p:sp>
        <p:nvSpPr>
          <p:cNvPr id="13" name="TextBox 12"/>
          <p:cNvSpPr txBox="1"/>
          <p:nvPr/>
        </p:nvSpPr>
        <p:spPr>
          <a:xfrm>
            <a:off x="3352800" y="6096000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Dr. Frink</a:t>
            </a:r>
            <a:endParaRPr lang="en-US" sz="2800"/>
          </a:p>
        </p:txBody>
      </p:sp>
      <p:sp>
        <p:nvSpPr>
          <p:cNvPr id="14" name="TextBox 13"/>
          <p:cNvSpPr txBox="1"/>
          <p:nvPr/>
        </p:nvSpPr>
        <p:spPr>
          <a:xfrm>
            <a:off x="5867400" y="28956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Smith’s Brain</a:t>
            </a:r>
            <a:endParaRPr lang="en-US" sz="2800"/>
          </a:p>
        </p:txBody>
      </p:sp>
      <p:sp>
        <p:nvSpPr>
          <p:cNvPr id="15" name="TextBox 14"/>
          <p:cNvSpPr txBox="1"/>
          <p:nvPr/>
        </p:nvSpPr>
        <p:spPr>
          <a:xfrm>
            <a:off x="5867400" y="6096000"/>
            <a:ext cx="274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Murder!</a:t>
            </a:r>
            <a:endParaRPr 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 argument against Hume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74320" indent="0">
              <a:spcAft>
                <a:spcPts val="600"/>
              </a:spcAft>
              <a:buNone/>
            </a:pPr>
            <a:r>
              <a:rPr lang="en-US" smtClean="0"/>
              <a:t>Mr. Smith stabbed his wife with the intention of killing her. </a:t>
            </a:r>
          </a:p>
          <a:p>
            <a:pPr marL="274320" indent="0">
              <a:spcAft>
                <a:spcPts val="600"/>
              </a:spcAft>
              <a:buNone/>
            </a:pPr>
            <a:r>
              <a:rPr lang="en-US" smtClean="0"/>
              <a:t>But according to Hume, a person is morally responsible for any harm that he brings about intentionally.</a:t>
            </a:r>
          </a:p>
          <a:p>
            <a:pPr marL="274320" indent="0">
              <a:spcAft>
                <a:spcPts val="600"/>
              </a:spcAft>
              <a:buNone/>
            </a:pPr>
            <a:r>
              <a:rPr lang="en-US" smtClean="0"/>
              <a:t>So, Hume must say that Mr. Smith is morally responsible for murdering his wife.</a:t>
            </a:r>
          </a:p>
          <a:p>
            <a:pPr marL="274320" indent="0">
              <a:spcAft>
                <a:spcPts val="600"/>
              </a:spcAft>
              <a:buNone/>
            </a:pPr>
            <a:r>
              <a:rPr lang="en-US" smtClean="0"/>
              <a:t>But surely Mr. Smith is </a:t>
            </a:r>
            <a:r>
              <a:rPr lang="en-US" u="sng" smtClean="0"/>
              <a:t>not</a:t>
            </a:r>
            <a:r>
              <a:rPr lang="en-US" smtClean="0"/>
              <a:t> morally responsible for this!</a:t>
            </a:r>
          </a:p>
          <a:p>
            <a:pPr marL="274320" indent="0">
              <a:spcAft>
                <a:spcPts val="600"/>
              </a:spcAft>
              <a:buNone/>
            </a:pPr>
            <a:r>
              <a:rPr lang="en-US" smtClean="0"/>
              <a:t>So Hume must be wrong.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Hume.bmp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rcRect l="16691" t="2327" r="13353" b="-1164"/>
          <a:stretch>
            <a:fillRect/>
          </a:stretch>
        </p:blipFill>
        <p:spPr>
          <a:xfrm>
            <a:off x="457200" y="990600"/>
            <a:ext cx="2909572" cy="5146360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810000" y="914400"/>
            <a:ext cx="4953000" cy="5638800"/>
          </a:xfrm>
        </p:spPr>
        <p:txBody>
          <a:bodyPr>
            <a:normAutofit lnSpcReduction="10000"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mtClean="0"/>
              <a:t>Not so fast!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mtClean="0">
                <a:solidFill>
                  <a:schemeClr val="bg1"/>
                </a:solidFill>
              </a:rPr>
              <a:t>Yes, </a:t>
            </a:r>
            <a:r>
              <a:rPr lang="en-US" u="sng" smtClean="0">
                <a:solidFill>
                  <a:schemeClr val="bg1"/>
                </a:solidFill>
              </a:rPr>
              <a:t>someone</a:t>
            </a:r>
            <a:r>
              <a:rPr lang="en-US" smtClean="0">
                <a:solidFill>
                  <a:schemeClr val="bg1"/>
                </a:solidFill>
              </a:rPr>
              <a:t> is morally responsible for murdering Granny.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mtClean="0">
                <a:solidFill>
                  <a:schemeClr val="bg1"/>
                </a:solidFill>
              </a:rPr>
              <a:t>But that someone is not Gramps!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mtClean="0">
                <a:solidFill>
                  <a:schemeClr val="bg1"/>
                </a:solidFill>
              </a:rPr>
              <a:t>By scrambling Gramps’ brain so much, Frink has destroyed Gramps and replaced him with another person. It is this new (and evil) person who is morally responsible for Granny’s death</a:t>
            </a:r>
            <a:r>
              <a:rPr lang="en-US" sz="2400" smtClean="0">
                <a:solidFill>
                  <a:schemeClr val="bg1"/>
                </a:solidFill>
              </a:rPr>
              <a:t>.</a:t>
            </a:r>
            <a:endParaRPr 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Hume.bmp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rcRect l="16691" t="2327" r="13353" b="-1164"/>
          <a:stretch>
            <a:fillRect/>
          </a:stretch>
        </p:blipFill>
        <p:spPr>
          <a:xfrm>
            <a:off x="457200" y="990600"/>
            <a:ext cx="2909572" cy="5146360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810000" y="914400"/>
            <a:ext cx="4953000" cy="5638800"/>
          </a:xfrm>
        </p:spPr>
        <p:txBody>
          <a:bodyPr>
            <a:normAutofit lnSpcReduction="10000"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mtClean="0"/>
              <a:t>Not so fast!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mtClean="0"/>
              <a:t>Yes, </a:t>
            </a:r>
            <a:r>
              <a:rPr lang="en-US" u="sng" smtClean="0"/>
              <a:t>someone</a:t>
            </a:r>
            <a:r>
              <a:rPr lang="en-US" smtClean="0"/>
              <a:t> was morally responsible for murdering Mrs. Smith.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mtClean="0"/>
              <a:t>But that someone was not Mr. Smith!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mtClean="0">
                <a:solidFill>
                  <a:schemeClr val="bg1"/>
                </a:solidFill>
              </a:rPr>
              <a:t>By scrambling Gramps’ brain so much, Frink has destroyed Gramps and replaced him with another person. It is this new (and evil) person who is morally responsible for Granny’s death</a:t>
            </a:r>
            <a:r>
              <a:rPr lang="en-US" sz="2400" smtClean="0">
                <a:solidFill>
                  <a:schemeClr val="bg1"/>
                </a:solidFill>
              </a:rPr>
              <a:t>.</a:t>
            </a:r>
            <a:endParaRPr 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Hume.bmp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rcRect l="16691" t="2327" r="13353" b="-1164"/>
          <a:stretch>
            <a:fillRect/>
          </a:stretch>
        </p:blipFill>
        <p:spPr>
          <a:xfrm>
            <a:off x="457200" y="990600"/>
            <a:ext cx="2909572" cy="5146360"/>
          </a:xfrm>
        </p:spPr>
      </p:pic>
    </p:spTree>
    <p:extLst>
      <p:ext uri="{BB962C8B-B14F-4D97-AF65-F5344CB8AC3E}">
        <p14:creationId xmlns:p14="http://schemas.microsoft.com/office/powerpoint/2010/main" val="269815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Hume.bmp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rcRect l="16691" t="2327" r="13353" b="-1164"/>
          <a:stretch>
            <a:fillRect/>
          </a:stretch>
        </p:blipFill>
        <p:spPr>
          <a:xfrm>
            <a:off x="457200" y="990600"/>
            <a:ext cx="2909572" cy="5146360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810000" y="914400"/>
            <a:ext cx="4953000" cy="5638800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dirty="0" smtClean="0"/>
              <a:t>By scrambling Mr. Smiths’ brain so much, </a:t>
            </a:r>
            <a:r>
              <a:rPr lang="en-US" dirty="0" err="1" smtClean="0"/>
              <a:t>Frink</a:t>
            </a:r>
            <a:r>
              <a:rPr lang="en-US" dirty="0" smtClean="0"/>
              <a:t> </a:t>
            </a:r>
            <a:r>
              <a:rPr lang="en-US" i="1" dirty="0" smtClean="0"/>
              <a:t>destroyed</a:t>
            </a:r>
            <a:r>
              <a:rPr lang="en-US" dirty="0" smtClean="0"/>
              <a:t> Smith and replaced him with another person. It was this new (and evil) person who is to blame for Mrs. Smith’s death</a:t>
            </a:r>
            <a:r>
              <a:rPr lang="en-US" sz="2400" dirty="0" smtClean="0"/>
              <a:t>.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dirty="0" smtClean="0"/>
              <a:t>And he was to blame precisely because he (the new, evil man, not nice old Mr. Smith) caused her death </a:t>
            </a:r>
            <a:r>
              <a:rPr lang="en-US" u="sng" dirty="0" smtClean="0"/>
              <a:t>intentionally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0191632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51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0">
              <a:buNone/>
            </a:pPr>
            <a:r>
              <a:rPr lang="en-US" sz="4000" dirty="0" smtClean="0"/>
              <a:t>Does Hume’s diagnosis of the Smith scenario hold water?</a:t>
            </a:r>
          </a:p>
          <a:p>
            <a:pPr indent="0">
              <a:buNone/>
            </a:pPr>
            <a:endParaRPr lang="en-US" sz="4400" dirty="0" smtClean="0"/>
          </a:p>
          <a:p>
            <a:pPr indent="0">
              <a:buNone/>
            </a:pPr>
            <a:r>
              <a:rPr lang="en-US" sz="4400" dirty="0" smtClean="0">
                <a:solidFill>
                  <a:schemeClr val="bg1"/>
                </a:solidFill>
              </a:rPr>
              <a:t>Tune in on Week 10 to find out!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0">
              <a:buNone/>
            </a:pPr>
            <a:r>
              <a:rPr lang="en-US" sz="4000" dirty="0" smtClean="0"/>
              <a:t>Does Hume’s diagnosis of the Smith scenario hold water?</a:t>
            </a:r>
          </a:p>
          <a:p>
            <a:pPr indent="0">
              <a:buNone/>
            </a:pPr>
            <a:endParaRPr lang="en-US" sz="4000" dirty="0" smtClean="0"/>
          </a:p>
          <a:p>
            <a:pPr indent="0">
              <a:buNone/>
            </a:pPr>
            <a:r>
              <a:rPr lang="en-US" sz="4000" dirty="0" smtClean="0"/>
              <a:t>Tune in on Week 10 to find out!</a:t>
            </a:r>
            <a:endParaRPr 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Weekly Assignment #1</a:t>
            </a:r>
            <a:endParaRPr lang="en-US" b="1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2880" indent="0">
              <a:spcAft>
                <a:spcPts val="1200"/>
              </a:spcAft>
              <a:buNone/>
            </a:pPr>
            <a:r>
              <a:rPr lang="en-US" dirty="0" smtClean="0"/>
              <a:t>In the reading for next week, Roger Crisp defends the view that “pleasure is all that </a:t>
            </a:r>
            <a:r>
              <a:rPr lang="en-US" dirty="0" smtClean="0"/>
              <a:t>matters.” Summarize the main points of Crisp’s article as well as you can.</a:t>
            </a:r>
            <a:endParaRPr lang="en-US" dirty="0" smtClean="0"/>
          </a:p>
          <a:p>
            <a:pPr marL="182880" indent="0">
              <a:spcAft>
                <a:spcPts val="1200"/>
              </a:spcAft>
              <a:buNone/>
            </a:pPr>
            <a:r>
              <a:rPr lang="en-US" dirty="0" smtClean="0"/>
              <a:t>Limit: 200 words.</a:t>
            </a:r>
          </a:p>
          <a:p>
            <a:pPr marL="182880" indent="0">
              <a:spcAft>
                <a:spcPts val="1200"/>
              </a:spcAft>
              <a:buNone/>
            </a:pPr>
            <a:r>
              <a:rPr lang="en-US" dirty="0" smtClean="0"/>
              <a:t>Upload by 8 p.m. </a:t>
            </a:r>
            <a:r>
              <a:rPr lang="en-US" dirty="0" smtClean="0"/>
              <a:t>Thursday</a:t>
            </a:r>
            <a:r>
              <a:rPr lang="en-US" dirty="0" smtClean="0"/>
              <a:t>, 28 </a:t>
            </a:r>
            <a:r>
              <a:rPr lang="en-US" dirty="0" smtClean="0"/>
              <a:t>August 2014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8245548"/>
              </p:ext>
            </p:extLst>
          </p:nvPr>
        </p:nvGraphicFramePr>
        <p:xfrm>
          <a:off x="457200" y="609601"/>
          <a:ext cx="8229600" cy="3647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00"/>
                <a:gridCol w="3124200"/>
                <a:gridCol w="2667000"/>
              </a:tblGrid>
              <a:tr h="990599"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Agent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 smtClean="0"/>
                    </a:p>
                    <a:p>
                      <a:pPr algn="ctr"/>
                      <a:r>
                        <a:rPr lang="en-US" sz="1800" b="1" dirty="0" smtClean="0"/>
                        <a:t>Outcome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Was the agent morally</a:t>
                      </a:r>
                      <a:r>
                        <a:rPr lang="en-US" sz="1800" b="1" baseline="0" dirty="0" smtClean="0"/>
                        <a:t> responsible for the outcome?</a:t>
                      </a:r>
                      <a:endParaRPr lang="en-US" sz="1800" b="1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Hungry Bird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Thieving Student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Fruit lost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Sweaty Franz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Treacherous Franz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Jewish family captured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Heroic Swimmer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Little girl saved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Yes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177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Ball Bumper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9827">
                <a:tc>
                  <a:txBody>
                    <a:bodyPr/>
                    <a:lstStyle/>
                    <a:p>
                      <a:pPr algn="ctr"/>
                      <a:r>
                        <a:rPr lang="en-US" sz="1800" smtClean="0"/>
                        <a:t>Fish Tosser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Little girl saved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51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2672</TotalTime>
  <Words>2719</Words>
  <Application>Microsoft Office PowerPoint</Application>
  <PresentationFormat>On-screen Show (4:3)</PresentationFormat>
  <Paragraphs>844</Paragraphs>
  <Slides>82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3" baseType="lpstr">
      <vt:lpstr>Office Theme</vt:lpstr>
      <vt:lpstr>Freedom and Responsibility</vt:lpstr>
      <vt:lpstr>Today’s Plan</vt:lpstr>
      <vt:lpstr>Moral responsibility and freedom of will</vt:lpstr>
      <vt:lpstr>Moral Responsibility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Free-will under attack</vt:lpstr>
      <vt:lpstr>PowerPoint Presentation</vt:lpstr>
      <vt:lpstr>PowerPoint Presentation</vt:lpstr>
      <vt:lpstr>Self &amp; Nature</vt:lpstr>
      <vt:lpstr>PowerPoint Presentation</vt:lpstr>
      <vt:lpstr>Self &amp; Nature</vt:lpstr>
      <vt:lpstr>PowerPoint Presentation</vt:lpstr>
      <vt:lpstr>Self &amp; Nature</vt:lpstr>
      <vt:lpstr>PowerPoint Presentation</vt:lpstr>
      <vt:lpstr>Free-will defended… unsuccessfully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Responsibility without freedom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 argument against Hume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Weekly Assignment #1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Freedom and Responsibility</dc:title>
  <dc:creator>Michael Walsh Pelczar</dc:creator>
  <cp:lastModifiedBy>Michael Walsh Pelczar</cp:lastModifiedBy>
  <cp:revision>231</cp:revision>
  <dcterms:created xsi:type="dcterms:W3CDTF">2011-08-18T14:50:58Z</dcterms:created>
  <dcterms:modified xsi:type="dcterms:W3CDTF">2014-08-22T05:47:47Z</dcterms:modified>
</cp:coreProperties>
</file>

<file path=docProps/thumbnail.jpeg>
</file>